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Black"/>
      <p:bold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SLIDES_API36886243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SLIDES_API36886243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Привіт! Сьогодні ми розглянемо вплив аеробних вправ на психічне здоров'я і поділимося дослідженнями та рекомендаціями щодо їх включення у повсякденне життя.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SLIDES_API36886243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SLIDES_API36886243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Перевіримо, як аеробні вправи впливають на психічне здоров'я, розглянувши дослідження та результати.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SLIDES_API36886243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SLIDES_API36886243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Дослідження показали, що регулярна фізична активність значно знижує ризик розвитку депресії та тривожних розладів. Виконання помірної фізичної активності може знизити цей ризик навіть на 29%.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SLIDES_API36886243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SLIDES_API36886243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Аеробні вправи не можуть замінити ліки чи психотерапію, але вони можуть бути чудовим доповненням до лікування депресії та тривожних розладів. Рекомендується комбінувати їх з іншими методами для більш ефективного результату.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SLIDES_API36886243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SLIDES_API36886243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Якщо ви хочете включити аеробні вправи у повсякденне життя, ось кілька рекомендацій: виберіть улюблені вправи, визначте мету тренувань, створіть розклад, знайдіть партнера або групу, поступово збільшуйте навантаження, змінюйте види тренувань, маючи позитивне налаштування, консультуйтесь з лікарем, слідкуйте за харчуванням та надавайте організму час на відновлення.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SLIDES_API36886243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SLIDES_API36886243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Узагальнивши нашу презентацію, можемо стверджувати, що аеробні вправи мають позитивний вплив на психічне здоров'я, знижують ризик розвитку депресії та тривожних розладів. Включення їх у повсякденне життя може бути важливим кроком у збереженні фізичного та психічного здоров'я.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SLIDES_API368862435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SLIDES_API36886243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Приголомшливе висловлювання від Хіппократа, яке підкреслює важливість фізичної активності для нашого здоров'я.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SLIDES_API36886243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SLIDES_API36886243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Почнемо з розгляду двох найпоширеніших психічних розладів - депресії та тривожних розладів, які поглинають багато людей у світі і мають серйозний вплив на їх якість життя.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SLIDES_API36886243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SLIDES_API36886243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Депресія - це захворювання, яке характеризується пригніченим настроєм, втратою інтересу до життя, втомою та іншими симптомами, які суттєво погіршують якість життя людини.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SLIDES_API36886243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SLIDES_API36886243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Тривожний розлад - це захворювання, яке характеризується неконтрольованими переживаннями, страхами та стійким відчуттям тривоги. Воно може суттєво впливати на функціонування людини та її якість життя.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SLIDES_API36886243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SLIDES_API36886243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Розглянемо фактори, які впливають на ризик розвитку депресії. Довіра, здорові контакти та фізична активність сприяють зменшенню цього ризику.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SLIDES_API36886243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SLIDES_API36886243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Також розглянемо фактори, які впливають на ризик розвитку тривожних розладів. Серед них - стресовий досвід, особливості характеру та наявність певних фізичних захворювань.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SLIDES_API36886243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SLIDES_API36886243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Перейдемо до основних аспектів аеробних вправ. Розглянемо їх визначення та фізіологічну користь.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SLIDES_API36886243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SLIDES_API36886243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Аеробні вправи - це фізичні навантаження, які залучають багато м'язових груп і покращують роботу серцево-судинної системи.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SLIDES_API36886243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SLIDES_API36886243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Аеробні вправи мають багато фізіологічних переваг, таких як підвищення витривалості, зменшення втоми та регулювання холестерину в крові.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LAYOUT" type="title">
  <p:cSld name="TITLE">
    <p:bg>
      <p:bgPr>
        <a:solidFill>
          <a:srgbClr val="31313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-86250" y="-409575"/>
            <a:ext cx="9316500" cy="57078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-86250" y="-409575"/>
            <a:ext cx="9316500" cy="5707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-262925" y="2571750"/>
            <a:ext cx="9733500" cy="3069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anchorCtr="0" anchor="t" bIns="91425" lIns="378000" spcFirstLastPara="1" rIns="378000" wrap="square" tIns="234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-367100" y="-967375"/>
            <a:ext cx="9837900" cy="35391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anchorCtr="0" anchor="b" bIns="91425" lIns="378000" spcFirstLastPara="1" rIns="378000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 Black"/>
              <a:buNone/>
              <a:defRPr sz="4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_LAYOUT">
  <p:cSld name="SECTION_TITLE_AND_DESCRIPTION">
    <p:bg>
      <p:bgPr>
        <a:solidFill>
          <a:srgbClr val="31313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34800" y="2250300"/>
            <a:ext cx="41115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21700" y="2875775"/>
            <a:ext cx="4111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4469800" y="-133950"/>
            <a:ext cx="5447100" cy="55662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/>
          <p:nvPr>
            <p:ph idx="3" type="pic"/>
          </p:nvPr>
        </p:nvSpPr>
        <p:spPr>
          <a:xfrm>
            <a:off x="4469800" y="-133950"/>
            <a:ext cx="5447100" cy="568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_LAYOUT">
  <p:cSld name="SECTION_TITLE_AND_DESCRIPTION_1">
    <p:bg>
      <p:bgPr>
        <a:solidFill>
          <a:srgbClr val="31313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4297650" y="828572"/>
            <a:ext cx="548700" cy="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/>
        </p:nvSpPr>
        <p:spPr>
          <a:xfrm>
            <a:off x="2103150" y="287375"/>
            <a:ext cx="49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SWOT Analysis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483625" y="1262750"/>
            <a:ext cx="4023300" cy="153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2"/>
          <p:cNvSpPr txBox="1"/>
          <p:nvPr/>
        </p:nvSpPr>
        <p:spPr>
          <a:xfrm>
            <a:off x="505375" y="1291050"/>
            <a:ext cx="151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Strenghts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4647550" y="1262750"/>
            <a:ext cx="4023300" cy="153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2"/>
          <p:cNvSpPr txBox="1"/>
          <p:nvPr/>
        </p:nvSpPr>
        <p:spPr>
          <a:xfrm>
            <a:off x="4669300" y="1291050"/>
            <a:ext cx="151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Weaknesses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483625" y="2895600"/>
            <a:ext cx="4023300" cy="153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505375" y="2923900"/>
            <a:ext cx="151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Opportunities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647550" y="2895600"/>
            <a:ext cx="4023300" cy="153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/>
        </p:nvSpPr>
        <p:spPr>
          <a:xfrm>
            <a:off x="4669300" y="2923900"/>
            <a:ext cx="151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Threats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2"/>
          <p:cNvSpPr txBox="1"/>
          <p:nvPr>
            <p:ph idx="1" type="subTitle"/>
          </p:nvPr>
        </p:nvSpPr>
        <p:spPr>
          <a:xfrm>
            <a:off x="523625" y="1652850"/>
            <a:ext cx="32619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2" type="subTitle"/>
          </p:nvPr>
        </p:nvSpPr>
        <p:spPr>
          <a:xfrm>
            <a:off x="4685275" y="1652850"/>
            <a:ext cx="32619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3" type="subTitle"/>
          </p:nvPr>
        </p:nvSpPr>
        <p:spPr>
          <a:xfrm>
            <a:off x="523625" y="3309125"/>
            <a:ext cx="32619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4" type="subTitle"/>
          </p:nvPr>
        </p:nvSpPr>
        <p:spPr>
          <a:xfrm>
            <a:off x="4685275" y="3309125"/>
            <a:ext cx="32619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  <p15:guide id="2" orient="horz" pos="1620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_LAYOUT">
  <p:cSld name="CAPTION_ONLY">
    <p:bg>
      <p:bgPr>
        <a:solidFill>
          <a:srgbClr val="31313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1322553" y="1263870"/>
            <a:ext cx="64989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Roboto"/>
              <a:buNone/>
              <a:defRPr b="1" sz="3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540751" y="2226625"/>
            <a:ext cx="8096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3"/>
          <p:cNvSpPr/>
          <p:nvPr/>
        </p:nvSpPr>
        <p:spPr>
          <a:xfrm>
            <a:off x="4297650" y="2063725"/>
            <a:ext cx="548700" cy="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_LAYOUT" type="secHead">
  <p:cSld name="SECTION_HEADER">
    <p:bg>
      <p:bgPr>
        <a:solidFill>
          <a:srgbClr val="31313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917900" y="2643274"/>
            <a:ext cx="54705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edium"/>
              <a:buNone/>
              <a:defRPr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055950" y="3308574"/>
            <a:ext cx="50562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4297650" y="3242850"/>
            <a:ext cx="548700" cy="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_LAYOUT" type="tx">
  <p:cSld name="TITLE_AND_BODY">
    <p:bg>
      <p:bgPr>
        <a:solidFill>
          <a:srgbClr val="31313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21700" y="553700"/>
            <a:ext cx="41115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16025" y="1417275"/>
            <a:ext cx="4111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 rot="10800000">
            <a:off x="4526250" y="2207450"/>
            <a:ext cx="52800" cy="64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4888350" y="554150"/>
            <a:ext cx="4052400" cy="410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" name="Google Shape;24;p4"/>
          <p:cNvSpPr/>
          <p:nvPr>
            <p:ph idx="3" type="pic"/>
          </p:nvPr>
        </p:nvSpPr>
        <p:spPr>
          <a:xfrm>
            <a:off x="4888350" y="554150"/>
            <a:ext cx="4052400" cy="4100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_LAYOUT_1" type="twoColTx">
  <p:cSld name="TITLE_AND_TWO_COLUMNS">
    <p:bg>
      <p:bgPr>
        <a:solidFill>
          <a:srgbClr val="31313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502125" y="549300"/>
            <a:ext cx="56913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1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502125" y="1214275"/>
            <a:ext cx="5804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5"/>
          <p:cNvSpPr/>
          <p:nvPr>
            <p:ph idx="2" type="pic"/>
          </p:nvPr>
        </p:nvSpPr>
        <p:spPr>
          <a:xfrm>
            <a:off x="6464200" y="192000"/>
            <a:ext cx="2314200" cy="4759500"/>
          </a:xfrm>
          <a:prstGeom prst="roundRect">
            <a:avLst>
              <a:gd fmla="val 4322" name="adj"/>
            </a:avLst>
          </a:prstGeom>
          <a:noFill/>
          <a:ln>
            <a:noFill/>
          </a:ln>
        </p:spPr>
      </p:sp>
      <p:sp>
        <p:nvSpPr>
          <p:cNvPr id="29" name="Google Shape;29;p5"/>
          <p:cNvSpPr/>
          <p:nvPr/>
        </p:nvSpPr>
        <p:spPr>
          <a:xfrm>
            <a:off x="589379" y="1043500"/>
            <a:ext cx="548700" cy="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>
            <p:ph idx="3" type="pic"/>
          </p:nvPr>
        </p:nvSpPr>
        <p:spPr>
          <a:xfrm>
            <a:off x="6464200" y="192000"/>
            <a:ext cx="2314200" cy="4759500"/>
          </a:xfrm>
          <a:prstGeom prst="roundRect">
            <a:avLst>
              <a:gd fmla="val 432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_LAYOUT_2" type="titleOnly">
  <p:cSld name="TITLE_ONLY">
    <p:bg>
      <p:bgPr>
        <a:solidFill>
          <a:srgbClr val="31313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>
            <p:ph idx="2" type="pic"/>
          </p:nvPr>
        </p:nvSpPr>
        <p:spPr>
          <a:xfrm>
            <a:off x="235875" y="280025"/>
            <a:ext cx="2065500" cy="4514400"/>
          </a:xfrm>
          <a:prstGeom prst="roundRect">
            <a:avLst>
              <a:gd fmla="val 3211" name="adj"/>
            </a:avLst>
          </a:prstGeom>
          <a:noFill/>
          <a:ln>
            <a:noFill/>
          </a:ln>
        </p:spPr>
      </p:sp>
      <p:sp>
        <p:nvSpPr>
          <p:cNvPr id="33" name="Google Shape;33;p6"/>
          <p:cNvSpPr/>
          <p:nvPr>
            <p:ph idx="3" type="pic"/>
          </p:nvPr>
        </p:nvSpPr>
        <p:spPr>
          <a:xfrm>
            <a:off x="235875" y="280025"/>
            <a:ext cx="2065500" cy="4514400"/>
          </a:xfrm>
          <a:prstGeom prst="roundRect">
            <a:avLst>
              <a:gd fmla="val 3211" name="adj"/>
            </a:avLst>
          </a:prstGeom>
          <a:noFill/>
          <a:ln>
            <a:noFill/>
          </a:ln>
        </p:spPr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2788125" y="549300"/>
            <a:ext cx="56913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1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2788125" y="1214275"/>
            <a:ext cx="5804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2875379" y="1043500"/>
            <a:ext cx="548700" cy="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COLUMN_LAYOUT">
  <p:cSld name="MAIN_POINT">
    <p:bg>
      <p:bgPr>
        <a:solidFill>
          <a:srgbClr val="31313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646550" y="581350"/>
            <a:ext cx="42282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1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777350" y="1242500"/>
            <a:ext cx="548700" cy="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683050" y="1445350"/>
            <a:ext cx="3508800" cy="26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2" type="subTitle"/>
          </p:nvPr>
        </p:nvSpPr>
        <p:spPr>
          <a:xfrm>
            <a:off x="4998350" y="1445350"/>
            <a:ext cx="3508800" cy="26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LAYOUT">
  <p:cSld name="MAIN_POINT_3">
    <p:bg>
      <p:bgPr>
        <a:solidFill>
          <a:srgbClr val="31313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/>
          <p:nvPr>
            <p:ph idx="2" type="pic"/>
          </p:nvPr>
        </p:nvSpPr>
        <p:spPr>
          <a:xfrm>
            <a:off x="-20375" y="-1830200"/>
            <a:ext cx="9144000" cy="91440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8"/>
          <p:cNvSpPr/>
          <p:nvPr>
            <p:ph idx="3" type="pic"/>
          </p:nvPr>
        </p:nvSpPr>
        <p:spPr>
          <a:xfrm>
            <a:off x="-20375" y="-1830200"/>
            <a:ext cx="9144000" cy="91440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-128975" y="-133950"/>
            <a:ext cx="9361200" cy="55365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anchorCtr="0" anchor="b" bIns="810000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 Black"/>
              <a:buNone/>
              <a:defRPr sz="4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S_CONS_LAYOUT">
  <p:cSld name="MAIN_POINT_2">
    <p:bg>
      <p:bgPr>
        <a:solidFill>
          <a:srgbClr val="31313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646550" y="581350"/>
            <a:ext cx="42282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edium"/>
              <a:buNone/>
              <a:defRPr sz="18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>
            <a:off x="777350" y="1242500"/>
            <a:ext cx="548700" cy="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683050" y="2054950"/>
            <a:ext cx="3508800" cy="26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subTitle"/>
          </p:nvPr>
        </p:nvSpPr>
        <p:spPr>
          <a:xfrm>
            <a:off x="4998350" y="2054950"/>
            <a:ext cx="3508800" cy="26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>
            <a:off x="709850" y="1408600"/>
            <a:ext cx="653400" cy="653400"/>
          </a:xfrm>
          <a:prstGeom prst="mathPlus">
            <a:avLst>
              <a:gd fmla="val 23520" name="adj1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5044250" y="1434550"/>
            <a:ext cx="653400" cy="653400"/>
          </a:xfrm>
          <a:prstGeom prst="mathMinus">
            <a:avLst>
              <a:gd fmla="val 23520" name="adj1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626475" y="1679500"/>
            <a:ext cx="0" cy="1826100"/>
          </a:xfrm>
          <a:prstGeom prst="straightConnector1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9"/>
          <p:cNvCxnSpPr/>
          <p:nvPr/>
        </p:nvCxnSpPr>
        <p:spPr>
          <a:xfrm>
            <a:off x="4968050" y="1720375"/>
            <a:ext cx="0" cy="1826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_COLUMN_LAYOUT">
  <p:cSld name="MAIN_POINT_1">
    <p:bg>
      <p:bgPr>
        <a:solidFill>
          <a:srgbClr val="31313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646550" y="581350"/>
            <a:ext cx="42282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Medium"/>
              <a:buNone/>
              <a:defRPr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0"/>
          <p:cNvSpPr/>
          <p:nvPr/>
        </p:nvSpPr>
        <p:spPr>
          <a:xfrm>
            <a:off x="777350" y="1242500"/>
            <a:ext cx="548700" cy="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 txBox="1"/>
          <p:nvPr>
            <p:ph idx="1" type="subTitle"/>
          </p:nvPr>
        </p:nvSpPr>
        <p:spPr>
          <a:xfrm>
            <a:off x="683050" y="2131150"/>
            <a:ext cx="24564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/>
        </p:nvSpPr>
        <p:spPr>
          <a:xfrm>
            <a:off x="683050" y="1503150"/>
            <a:ext cx="78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0"/>
          <p:cNvSpPr txBox="1"/>
          <p:nvPr>
            <p:ph idx="2" type="subTitle"/>
          </p:nvPr>
        </p:nvSpPr>
        <p:spPr>
          <a:xfrm>
            <a:off x="3276038" y="2131150"/>
            <a:ext cx="24564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0"/>
          <p:cNvSpPr txBox="1"/>
          <p:nvPr/>
        </p:nvSpPr>
        <p:spPr>
          <a:xfrm>
            <a:off x="3276038" y="1503150"/>
            <a:ext cx="78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0"/>
          <p:cNvSpPr txBox="1"/>
          <p:nvPr>
            <p:ph idx="3" type="subTitle"/>
          </p:nvPr>
        </p:nvSpPr>
        <p:spPr>
          <a:xfrm>
            <a:off x="5869025" y="2131150"/>
            <a:ext cx="24564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/>
        </p:nvSpPr>
        <p:spPr>
          <a:xfrm>
            <a:off x="5869025" y="1503150"/>
            <a:ext cx="78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004" l="0" r="0" t="26999"/>
          <a:stretch/>
        </p:blipFill>
        <p:spPr>
          <a:xfrm>
            <a:off x="-86250" y="-409575"/>
            <a:ext cx="9316500" cy="5707799"/>
          </a:xfrm>
          <a:prstGeom prst="rect">
            <a:avLst/>
          </a:prstGeom>
        </p:spPr>
      </p:pic>
      <p:pic>
        <p:nvPicPr>
          <p:cNvPr id="97" name="Google Shape;97;p1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9366" l="0" r="0" t="19366"/>
          <a:stretch/>
        </p:blipFill>
        <p:spPr>
          <a:xfrm>
            <a:off x="-86250" y="-409575"/>
            <a:ext cx="9316500" cy="5707799"/>
          </a:xfrm>
          <a:prstGeom prst="rect">
            <a:avLst/>
          </a:prstGeom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-262925" y="2571750"/>
            <a:ext cx="9733500" cy="3069000"/>
          </a:xfrm>
          <a:prstGeom prst="rect">
            <a:avLst/>
          </a:prstGeom>
        </p:spPr>
        <p:txBody>
          <a:bodyPr anchorCtr="0" anchor="t" bIns="91425" lIns="378000" spcFirstLastPara="1" rIns="378000" wrap="square" tIns="23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Вплив аеробних вправ на психічне здоров'я</a:t>
            </a:r>
            <a:endParaRPr/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-367100" y="-967375"/>
            <a:ext cx="9837900" cy="3539100"/>
          </a:xfrm>
          <a:prstGeom prst="rect">
            <a:avLst/>
          </a:prstGeom>
        </p:spPr>
        <p:txBody>
          <a:bodyPr anchorCtr="0" anchor="b" bIns="91425" lIns="378000" spcFirstLastPara="1" rIns="37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Дослідження та рекомендації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134800" y="2250300"/>
            <a:ext cx="41115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Аеробні вправи та психічне здоров'я</a:t>
            </a:r>
            <a:endParaRPr/>
          </a:p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121700" y="2875775"/>
            <a:ext cx="4111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Дослідження та результати</a:t>
            </a:r>
            <a:endParaRPr/>
          </a:p>
        </p:txBody>
      </p:sp>
      <p:pic>
        <p:nvPicPr>
          <p:cNvPr id="172" name="Google Shape;172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884" l="0" r="0" t="15884"/>
          <a:stretch/>
        </p:blipFill>
        <p:spPr>
          <a:xfrm>
            <a:off x="4469800" y="-133950"/>
            <a:ext cx="5447100" cy="5566200"/>
          </a:xfrm>
          <a:prstGeom prst="rect">
            <a:avLst/>
          </a:prstGeom>
        </p:spPr>
      </p:pic>
      <p:pic>
        <p:nvPicPr>
          <p:cNvPr id="173" name="Google Shape;173;p2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70" r="2061" t="0"/>
          <a:stretch/>
        </p:blipFill>
        <p:spPr>
          <a:xfrm>
            <a:off x="4469800" y="-133950"/>
            <a:ext cx="5447099" cy="5681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659" r="15659" t="0"/>
          <a:stretch/>
        </p:blipFill>
        <p:spPr>
          <a:xfrm>
            <a:off x="235875" y="280025"/>
            <a:ext cx="2065500" cy="4514400"/>
          </a:xfrm>
          <a:prstGeom prst="roundRect">
            <a:avLst>
              <a:gd fmla="val 16667" name="adj"/>
            </a:avLst>
          </a:prstGeom>
        </p:spPr>
      </p:pic>
      <p:pic>
        <p:nvPicPr>
          <p:cNvPr id="179" name="Google Shape;179;p2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7122" r="27122" t="0"/>
          <a:stretch/>
        </p:blipFill>
        <p:spPr>
          <a:xfrm>
            <a:off x="235875" y="280025"/>
            <a:ext cx="2065500" cy="4514400"/>
          </a:xfrm>
          <a:prstGeom prst="roundRect">
            <a:avLst>
              <a:gd fmla="val 16667" name="adj"/>
            </a:avLst>
          </a:prstGeom>
        </p:spPr>
      </p:pic>
      <p:sp>
        <p:nvSpPr>
          <p:cNvPr id="180" name="Google Shape;180;p24"/>
          <p:cNvSpPr txBox="1"/>
          <p:nvPr>
            <p:ph type="title"/>
          </p:nvPr>
        </p:nvSpPr>
        <p:spPr>
          <a:xfrm>
            <a:off x="2788125" y="549300"/>
            <a:ext cx="56913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Результати дослідження</a:t>
            </a:r>
            <a:endParaRPr/>
          </a:p>
        </p:txBody>
      </p:sp>
      <p:sp>
        <p:nvSpPr>
          <p:cNvPr id="181" name="Google Shape;181;p24"/>
          <p:cNvSpPr txBox="1"/>
          <p:nvPr>
            <p:ph idx="1" type="subTitle"/>
          </p:nvPr>
        </p:nvSpPr>
        <p:spPr>
          <a:xfrm>
            <a:off x="2788125" y="1214275"/>
            <a:ext cx="5804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Регулярна фізична активність зменшує ризик розвитку депресії та тривожних розладів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- Виконання хоча б помірної фізичної активності може знизити ризик на 29%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502125" y="549300"/>
            <a:ext cx="56913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Комбінований підхід</a:t>
            </a:r>
            <a:endParaRPr/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502125" y="1214275"/>
            <a:ext cx="5804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Аеробні вправи як доповнення до лікування та психотерапії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- Не можуть замінити ліки чи психотерапію, але сприяють поліпшенню симптомів</a:t>
            </a:r>
            <a:endParaRPr/>
          </a:p>
        </p:txBody>
      </p:sp>
      <p:pic>
        <p:nvPicPr>
          <p:cNvPr id="188" name="Google Shape;188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503" r="13503" t="0"/>
          <a:stretch/>
        </p:blipFill>
        <p:spPr>
          <a:xfrm>
            <a:off x="6464200" y="192000"/>
            <a:ext cx="2314200" cy="4759500"/>
          </a:xfrm>
          <a:prstGeom prst="roundRect">
            <a:avLst>
              <a:gd fmla="val 16667" name="adj"/>
            </a:avLst>
          </a:prstGeom>
        </p:spPr>
      </p:pic>
      <p:pic>
        <p:nvPicPr>
          <p:cNvPr id="189" name="Google Shape;189;p2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5686" r="25691" t="0"/>
          <a:stretch/>
        </p:blipFill>
        <p:spPr>
          <a:xfrm>
            <a:off x="6464200" y="192000"/>
            <a:ext cx="2314200" cy="47595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502125" y="549300"/>
            <a:ext cx="56913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Рекомендації для включення вправ у повсякденне життя</a:t>
            </a:r>
            <a:endParaRPr/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502125" y="1048725"/>
            <a:ext cx="5804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Вибрати улюблені вправи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Визначити мету тренувань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Створити розклад тренувань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Знайти партнера або групу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Поступово збільшувати навантаження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Змінювати види тренувань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Мати позитивне налаштування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Консультуватися з лікарем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Слідкувати за харчуванням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- Надавати організму час на відновлення</a:t>
            </a:r>
            <a:endParaRPr/>
          </a:p>
        </p:txBody>
      </p:sp>
      <p:pic>
        <p:nvPicPr>
          <p:cNvPr id="196" name="Google Shape;196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503" r="13503" t="0"/>
          <a:stretch/>
        </p:blipFill>
        <p:spPr>
          <a:xfrm>
            <a:off x="6464200" y="192000"/>
            <a:ext cx="2314200" cy="4759500"/>
          </a:xfrm>
          <a:prstGeom prst="roundRect">
            <a:avLst>
              <a:gd fmla="val 16667" name="adj"/>
            </a:avLst>
          </a:prstGeom>
        </p:spPr>
      </p:pic>
      <p:pic>
        <p:nvPicPr>
          <p:cNvPr id="197" name="Google Shape;197;p2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5686" r="25691" t="0"/>
          <a:stretch/>
        </p:blipFill>
        <p:spPr>
          <a:xfrm>
            <a:off x="6464200" y="192000"/>
            <a:ext cx="2314200" cy="47595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134800" y="2250300"/>
            <a:ext cx="41115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Висновок</a:t>
            </a:r>
            <a:endParaRPr/>
          </a:p>
        </p:txBody>
      </p:sp>
      <p:sp>
        <p:nvSpPr>
          <p:cNvPr id="203" name="Google Shape;203;p27"/>
          <p:cNvSpPr txBox="1"/>
          <p:nvPr>
            <p:ph idx="1" type="subTitle"/>
          </p:nvPr>
        </p:nvSpPr>
        <p:spPr>
          <a:xfrm>
            <a:off x="121700" y="2875775"/>
            <a:ext cx="4111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Результати та резюме</a:t>
            </a:r>
            <a:endParaRPr/>
          </a:p>
        </p:txBody>
      </p:sp>
      <p:pic>
        <p:nvPicPr>
          <p:cNvPr id="204" name="Google Shape;204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384" l="0" r="0" t="21390"/>
          <a:stretch/>
        </p:blipFill>
        <p:spPr>
          <a:xfrm>
            <a:off x="4469800" y="-133950"/>
            <a:ext cx="5447100" cy="5566200"/>
          </a:xfrm>
          <a:prstGeom prst="rect">
            <a:avLst/>
          </a:prstGeom>
        </p:spPr>
      </p:pic>
      <p:pic>
        <p:nvPicPr>
          <p:cNvPr id="205" name="Google Shape;205;p2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70" r="2061" t="0"/>
          <a:stretch/>
        </p:blipFill>
        <p:spPr>
          <a:xfrm>
            <a:off x="4469800" y="-133950"/>
            <a:ext cx="5447099" cy="5681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917900" y="2643274"/>
            <a:ext cx="54705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"Фізична активність - це ключ до здоров'я тіла та розуму"</a:t>
            </a:r>
            <a:endParaRPr/>
          </a:p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2055950" y="3308574"/>
            <a:ext cx="50562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Хіппократ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134800" y="2250300"/>
            <a:ext cx="41115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Розлади, що впливають на якість життя</a:t>
            </a:r>
            <a:endParaRPr/>
          </a:p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121700" y="2875775"/>
            <a:ext cx="4111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Депресія та тривожні розлади</a:t>
            </a:r>
            <a:endParaRPr/>
          </a:p>
        </p:txBody>
      </p:sp>
      <p:pic>
        <p:nvPicPr>
          <p:cNvPr id="106" name="Google Shape;106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63" l="0" r="0" t="15963"/>
          <a:stretch/>
        </p:blipFill>
        <p:spPr>
          <a:xfrm>
            <a:off x="4469800" y="-133950"/>
            <a:ext cx="5447100" cy="5566200"/>
          </a:xfrm>
          <a:prstGeom prst="rect">
            <a:avLst/>
          </a:prstGeom>
        </p:spPr>
      </p:pic>
      <p:pic>
        <p:nvPicPr>
          <p:cNvPr id="107" name="Google Shape;107;p1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70" r="2061" t="0"/>
          <a:stretch/>
        </p:blipFill>
        <p:spPr>
          <a:xfrm>
            <a:off x="4469800" y="-133950"/>
            <a:ext cx="5447099" cy="5681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659" r="15659" t="0"/>
          <a:stretch/>
        </p:blipFill>
        <p:spPr>
          <a:xfrm>
            <a:off x="235875" y="280025"/>
            <a:ext cx="2065500" cy="4514400"/>
          </a:xfrm>
          <a:prstGeom prst="roundRect">
            <a:avLst>
              <a:gd fmla="val 16667" name="adj"/>
            </a:avLst>
          </a:prstGeom>
        </p:spPr>
      </p:pic>
      <p:pic>
        <p:nvPicPr>
          <p:cNvPr id="113" name="Google Shape;113;p1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7122" r="27122" t="0"/>
          <a:stretch/>
        </p:blipFill>
        <p:spPr>
          <a:xfrm>
            <a:off x="235875" y="280025"/>
            <a:ext cx="2065500" cy="4514400"/>
          </a:xfrm>
          <a:prstGeom prst="roundRect">
            <a:avLst>
              <a:gd fmla="val 16667" name="adj"/>
            </a:avLst>
          </a:prstGeom>
        </p:spPr>
      </p:pic>
      <p:sp>
        <p:nvSpPr>
          <p:cNvPr id="114" name="Google Shape;114;p16"/>
          <p:cNvSpPr txBox="1"/>
          <p:nvPr>
            <p:ph type="title"/>
          </p:nvPr>
        </p:nvSpPr>
        <p:spPr>
          <a:xfrm>
            <a:off x="2844525" y="280025"/>
            <a:ext cx="56913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Депресія</a:t>
            </a:r>
            <a:endParaRPr/>
          </a:p>
        </p:txBody>
      </p:sp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2788125" y="716825"/>
            <a:ext cx="5804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Пригнічений настрій / роздратованість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Зниження інтересу до життя або незадоволеність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Значне зниження або збільшення ваги (не дієта)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Безсоння або сонливість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Втома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Почуття нікчемності, надмірної провини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Зниження здатності мислити, зосередитися, нерішучість, загальмованість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- Повторні думки про смерть, суїцидальні спроби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502125" y="549300"/>
            <a:ext cx="56913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Тривожний розлад</a:t>
            </a:r>
            <a:endParaRPr/>
          </a:p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502125" y="1214275"/>
            <a:ext cx="5804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Неконтрольовані переживання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Ірраціональний страх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- Стійке відчуття тривоги</a:t>
            </a:r>
            <a:endParaRPr/>
          </a:p>
        </p:txBody>
      </p:sp>
      <p:pic>
        <p:nvPicPr>
          <p:cNvPr id="122" name="Google Shape;122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503" r="13503" t="0"/>
          <a:stretch/>
        </p:blipFill>
        <p:spPr>
          <a:xfrm>
            <a:off x="6464200" y="192000"/>
            <a:ext cx="2314200" cy="4759500"/>
          </a:xfrm>
          <a:prstGeom prst="roundRect">
            <a:avLst>
              <a:gd fmla="val 16667" name="adj"/>
            </a:avLst>
          </a:prstGeom>
        </p:spPr>
      </p:pic>
      <p:pic>
        <p:nvPicPr>
          <p:cNvPr id="123" name="Google Shape;123;p1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5686" r="25691" t="0"/>
          <a:stretch/>
        </p:blipFill>
        <p:spPr>
          <a:xfrm>
            <a:off x="6464200" y="192000"/>
            <a:ext cx="2314200" cy="47595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646550" y="581350"/>
            <a:ext cx="42282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Фактори розвитку депресії</a:t>
            </a:r>
            <a:endParaRPr/>
          </a:p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646550" y="2074700"/>
            <a:ext cx="24564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Зменшення ризиків: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- Довіра до інших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- Контакти із членами сім'ї та друзями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Заняття плаванням та їзда на велосипеді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- Швидка ходьба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- Відвідування спортивного клубу</a:t>
            </a:r>
            <a:endParaRPr/>
          </a:p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5869025" y="2131150"/>
            <a:ext cx="24564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Збільшення ризиків: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- Денний сон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- Тривалість перебування за комп'ютером, телевізором або мобільним телефоном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450" y="1363075"/>
            <a:ext cx="122872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525" y="1607250"/>
            <a:ext cx="521975" cy="4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646550" y="581350"/>
            <a:ext cx="42282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Фактори розвитку тривожного розладу</a:t>
            </a:r>
            <a:endParaRPr/>
          </a:p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683050" y="2131150"/>
            <a:ext cx="24564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- Стресовий, негативний життєвий досвід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- Індивідуальні особливості характеру</a:t>
            </a:r>
            <a:endParaRPr/>
          </a:p>
        </p:txBody>
      </p:sp>
      <p:sp>
        <p:nvSpPr>
          <p:cNvPr id="139" name="Google Shape;139;p19"/>
          <p:cNvSpPr txBox="1"/>
          <p:nvPr>
            <p:ph idx="2" type="subTitle"/>
          </p:nvPr>
        </p:nvSpPr>
        <p:spPr>
          <a:xfrm>
            <a:off x="5932513" y="2074700"/>
            <a:ext cx="2456400" cy="25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- Наявність тривожних розладів чи інших психічних захворювань у родичів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- Деякі розлади фізичного здоров'я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450" y="1186475"/>
            <a:ext cx="122872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525" y="1607250"/>
            <a:ext cx="521975" cy="4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34800" y="2250300"/>
            <a:ext cx="41115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Аеробні вправи: Основні аспекти</a:t>
            </a:r>
            <a:endParaRPr/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121700" y="2875775"/>
            <a:ext cx="4111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Визначення та фізіологічна користь</a:t>
            </a:r>
            <a:endParaRPr/>
          </a:p>
        </p:txBody>
      </p:sp>
      <p:pic>
        <p:nvPicPr>
          <p:cNvPr id="148" name="Google Shape;148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041" l="0" r="0" t="16041"/>
          <a:stretch/>
        </p:blipFill>
        <p:spPr>
          <a:xfrm>
            <a:off x="4469800" y="-133950"/>
            <a:ext cx="5447100" cy="5566200"/>
          </a:xfrm>
          <a:prstGeom prst="rect">
            <a:avLst/>
          </a:prstGeom>
        </p:spPr>
      </p:pic>
      <p:pic>
        <p:nvPicPr>
          <p:cNvPr id="149" name="Google Shape;149;p2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070" r="2061" t="0"/>
          <a:stretch/>
        </p:blipFill>
        <p:spPr>
          <a:xfrm>
            <a:off x="4469800" y="-133950"/>
            <a:ext cx="5447099" cy="5681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502125" y="549300"/>
            <a:ext cx="56913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Аеробні вправи</a:t>
            </a:r>
            <a:endParaRPr/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502125" y="1214275"/>
            <a:ext cx="5804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Вправи, пов'язані з процесом аеробного гликолізу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Залучають велику кількість м'язових груп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- Покращують серцево-судинне здоров'я</a:t>
            </a:r>
            <a:endParaRPr/>
          </a:p>
        </p:txBody>
      </p:sp>
      <p:pic>
        <p:nvPicPr>
          <p:cNvPr id="156" name="Google Shape;156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503" r="13503" t="0"/>
          <a:stretch/>
        </p:blipFill>
        <p:spPr>
          <a:xfrm>
            <a:off x="6464200" y="192000"/>
            <a:ext cx="2314200" cy="4759500"/>
          </a:xfrm>
          <a:prstGeom prst="roundRect">
            <a:avLst>
              <a:gd fmla="val 16667" name="adj"/>
            </a:avLst>
          </a:prstGeom>
        </p:spPr>
      </p:pic>
      <p:pic>
        <p:nvPicPr>
          <p:cNvPr id="157" name="Google Shape;157;p2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5686" r="25691" t="0"/>
          <a:stretch/>
        </p:blipFill>
        <p:spPr>
          <a:xfrm>
            <a:off x="6464200" y="192000"/>
            <a:ext cx="2314200" cy="47595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659" r="15659" t="0"/>
          <a:stretch/>
        </p:blipFill>
        <p:spPr>
          <a:xfrm>
            <a:off x="235875" y="280025"/>
            <a:ext cx="2065500" cy="4514400"/>
          </a:xfrm>
          <a:prstGeom prst="roundRect">
            <a:avLst>
              <a:gd fmla="val 16667" name="adj"/>
            </a:avLst>
          </a:prstGeom>
        </p:spPr>
      </p:pic>
      <p:pic>
        <p:nvPicPr>
          <p:cNvPr id="163" name="Google Shape;163;p2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7122" r="27122" t="0"/>
          <a:stretch/>
        </p:blipFill>
        <p:spPr>
          <a:xfrm>
            <a:off x="235875" y="280025"/>
            <a:ext cx="2065500" cy="4514400"/>
          </a:xfrm>
          <a:prstGeom prst="roundRect">
            <a:avLst>
              <a:gd fmla="val 16667" name="adj"/>
            </a:avLst>
          </a:prstGeom>
        </p:spPr>
      </p:pic>
      <p:sp>
        <p:nvSpPr>
          <p:cNvPr id="164" name="Google Shape;164;p22"/>
          <p:cNvSpPr txBox="1"/>
          <p:nvPr>
            <p:ph type="title"/>
          </p:nvPr>
        </p:nvSpPr>
        <p:spPr>
          <a:xfrm>
            <a:off x="2788125" y="549300"/>
            <a:ext cx="56913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Фізіологічна користь</a:t>
            </a:r>
            <a:endParaRPr/>
          </a:p>
        </p:txBody>
      </p:sp>
      <p:sp>
        <p:nvSpPr>
          <p:cNvPr id="165" name="Google Shape;165;p22"/>
          <p:cNvSpPr txBox="1"/>
          <p:nvPr>
            <p:ph idx="1" type="subTitle"/>
          </p:nvPr>
        </p:nvSpPr>
        <p:spPr>
          <a:xfrm>
            <a:off x="2500575" y="986100"/>
            <a:ext cx="62664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6731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  	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Підвищення витривалості та зменшення втоми.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731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  	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Допомога в управлінні вагою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731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  	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Покращення кардіоваскулярної системи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731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  	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Регулювання холестерину в крові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731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  	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Стимулювання імунної системи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731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  	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Поліпшення настрою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731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  	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Поліпшення сну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6731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  	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Покращення метаболізму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